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7" r:id="rId2"/>
    <p:sldId id="257" r:id="rId3"/>
    <p:sldId id="284" r:id="rId4"/>
    <p:sldId id="296" r:id="rId5"/>
    <p:sldId id="286" r:id="rId6"/>
    <p:sldId id="288" r:id="rId7"/>
    <p:sldId id="299" r:id="rId8"/>
    <p:sldId id="294" r:id="rId9"/>
    <p:sldId id="25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39"/>
    <p:restoredTop sz="94674"/>
  </p:normalViewPr>
  <p:slideViewPr>
    <p:cSldViewPr snapToGrid="0" snapToObjects="1">
      <p:cViewPr>
        <p:scale>
          <a:sx n="90" d="100"/>
          <a:sy n="90" d="100"/>
        </p:scale>
        <p:origin x="25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1:33:18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A718F-B7F8-8543-8FD0-5FBA9A7A3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E3AD90-74FE-FC41-AC1F-4C5331D58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A7FCC-659F-CB4F-B0E3-1BE17D7B8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41C9-3469-6C49-998A-527730F8C998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7F3D6-E6E2-034C-90F6-076918637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CCF0F-F82D-654D-AD00-573CB458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41E-5F73-F545-A200-CA9C420C7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57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373CE-AD0E-FB40-8E82-09A393C8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C4D3A-409D-1A4A-A530-B33B8C2C3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2650E-3AD2-8C48-898A-156569A8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41C9-3469-6C49-998A-527730F8C998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07804-482E-2441-B98D-BFF278ED9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1125B-1191-CC4A-9112-1143DF2D5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41E-5F73-F545-A200-CA9C420C7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0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C6E8D5-62AD-3448-8730-F1BFCECDE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9B9E2A-1EBC-1D4D-A859-EABE84DBC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287CD-F12A-7243-B4DE-FD7EBCC2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41C9-3469-6C49-998A-527730F8C998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9C7AF-28CB-7940-B2F3-649D8ECE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74B3D-9C62-8345-97F0-C1749D41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41E-5F73-F545-A200-CA9C420C7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2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41ADC-BFC2-8F44-BE70-43CFCE690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267B2-FEDD-6141-B161-5653E2651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87402-251F-034B-80A5-807B933D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41C9-3469-6C49-998A-527730F8C998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9F2F7-CECC-1243-874B-40F834707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8C23-C1AF-5541-B417-B6727231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41E-5F73-F545-A200-CA9C420C7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7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EBF7-5AF7-6542-9B7F-A8CA4CBB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E2CE1-E07A-AC48-93F8-47A5D50E9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D4BD1-DAC1-5C4B-9206-5EF7BCD0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41C9-3469-6C49-998A-527730F8C998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5E2F2-E06B-7549-9208-A4832C91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0A101-1060-5441-999F-58F94A8C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41E-5F73-F545-A200-CA9C420C7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3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BF21-08A8-024C-A4C3-26119567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AD71D-4AE0-5A4B-9252-4223EAF77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4A5C7-D57C-3541-9CA8-A9E73DA3F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27549-C410-6849-896A-C4F9769F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41C9-3469-6C49-998A-527730F8C998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BDD34-A0DD-C145-B481-24F9E585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16458-5E95-6040-976C-118145D1F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41E-5F73-F545-A200-CA9C420C7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42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556D-9601-B54E-B6C7-54ABA5F86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F5F5C-73EB-1F4C-845C-C1613431C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79658-E856-3144-97E8-F0DDC6393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ED2EC-4FB6-DE4F-B4ED-C6DA9AFAC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BB7BB5-7563-B249-8ED9-34AE20D07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45DD1-3347-4148-99F1-6935E502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41C9-3469-6C49-998A-527730F8C998}" type="datetimeFigureOut">
              <a:rPr lang="en-US" smtClean="0"/>
              <a:t>3/23/21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E6F14F-02F2-2649-B1D0-420D23F13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F60F1F-7A86-7C4D-B329-EF27072A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41E-5F73-F545-A200-CA9C420C7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91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4BBED-B554-DB4C-8A5A-B359A0BF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8C5B3-5375-4D46-8026-034FEEC63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41C9-3469-6C49-998A-527730F8C998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A60FB9-3F72-B34E-A54F-A87DC715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2539B-427A-DC45-ACB2-1A200DB5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41E-5F73-F545-A200-CA9C420C7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2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AE8388-1921-9A47-8E7F-6CC716DE5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41C9-3469-6C49-998A-527730F8C998}" type="datetimeFigureOut">
              <a:rPr lang="en-US" smtClean="0"/>
              <a:t>3/23/21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36570-B991-7D46-B871-56EF5F6A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AF978-9A1C-054D-98C1-79B2D9E7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41E-5F73-F545-A200-CA9C420C7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2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85C1-1AD1-7045-A37C-AB42881CC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80379-76D1-B645-9A70-1FC532239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0DA61-65A0-A840-8DDC-B7580FF92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318B4-28ED-A042-BFE1-5321B44B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41C9-3469-6C49-998A-527730F8C998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FA1CB-3FB0-D044-9498-916D8D576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65E4F-FFE1-484A-8740-B3142D48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41E-5F73-F545-A200-CA9C420C7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50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F791D-B8C7-E148-8A26-A8170101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0ADCA-D324-0343-AED6-3513FB71C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2B129-EA5E-CD48-A2A0-14135E800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1EEBF-FA43-3D45-BF07-5FB0FB99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41C9-3469-6C49-998A-527730F8C998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424F0-1286-F14A-B0E2-E555A1741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EBB47-5255-164F-BF8A-139E48C5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341E-5F73-F545-A200-CA9C420C7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41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64C6E-0740-1244-B639-B62F763D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5DF65-DE3C-A046-8046-4900028F8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C320E-7900-304D-9F3B-D1955C849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F41C9-3469-6C49-998A-527730F8C998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7F29C-65F8-BE48-B361-3E111CE6E9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025FD-63B2-3D4D-8E77-27C7312AF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A341E-5F73-F545-A200-CA9C420C7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3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0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9C76F3-B2CE-9140-87C9-E4B8D11D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45" y="56270"/>
            <a:ext cx="294467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90F6D-FA89-C14D-8A55-95F95EB6964B}"/>
              </a:ext>
            </a:extLst>
          </p:cNvPr>
          <p:cNvSpPr txBox="1"/>
          <p:nvPr/>
        </p:nvSpPr>
        <p:spPr>
          <a:xfrm>
            <a:off x="3041040" y="6400806"/>
            <a:ext cx="401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Paris, AN, series J 821/1 Roll B (recto)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8F510-7B92-5E47-967D-745DE96EA462}"/>
              </a:ext>
            </a:extLst>
          </p:cNvPr>
          <p:cNvSpPr txBox="1"/>
          <p:nvPr/>
        </p:nvSpPr>
        <p:spPr>
          <a:xfrm>
            <a:off x="6724357" y="56270"/>
            <a:ext cx="5219114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1A recto: </a:t>
            </a:r>
          </a:p>
          <a:p>
            <a:r>
              <a:rPr lang="en-US" dirty="0">
                <a:solidFill>
                  <a:schemeClr val="bg1"/>
                </a:solidFill>
              </a:rPr>
              <a:t>…le </a:t>
            </a:r>
            <a:r>
              <a:rPr lang="en-US" dirty="0" err="1">
                <a:solidFill>
                  <a:srgbClr val="FF0000"/>
                </a:solidFill>
              </a:rPr>
              <a:t>henap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pierres</a:t>
            </a:r>
            <a:r>
              <a:rPr lang="en-US" dirty="0">
                <a:solidFill>
                  <a:schemeClr val="bg1"/>
                </a:solidFill>
              </a:rPr>
              <a:t> que </a:t>
            </a:r>
            <a:r>
              <a:rPr lang="en-US" dirty="0" err="1">
                <a:solidFill>
                  <a:schemeClr val="bg1"/>
                </a:solidFill>
              </a:rPr>
              <a:t>len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cuidot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fust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• </a:t>
            </a:r>
            <a:r>
              <a:rPr lang="en-US" dirty="0">
                <a:solidFill>
                  <a:schemeClr val="bg1"/>
                </a:solidFill>
              </a:rPr>
              <a:t>por xxv </a:t>
            </a:r>
            <a:r>
              <a:rPr lang="en-US" i="1" dirty="0">
                <a:solidFill>
                  <a:schemeClr val="bg1"/>
                </a:solidFill>
              </a:rPr>
              <a:t>￡ </a:t>
            </a:r>
            <a:r>
              <a:rPr lang="en-US" sz="1400" dirty="0">
                <a:solidFill>
                  <a:schemeClr val="bg1"/>
                </a:solidFill>
              </a:rPr>
              <a:t>• </a:t>
            </a:r>
            <a:r>
              <a:rPr lang="en-US" dirty="0" err="1">
                <a:solidFill>
                  <a:schemeClr val="bg1"/>
                </a:solidFill>
              </a:rPr>
              <a:t>tournois</a:t>
            </a:r>
            <a:endParaRPr lang="en-US" sz="1400" i="1" dirty="0">
              <a:solidFill>
                <a:schemeClr val="bg1"/>
              </a:solidFill>
            </a:endParaRPr>
          </a:p>
          <a:p>
            <a:endParaRPr lang="en-US" sz="1400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1A verso:</a:t>
            </a:r>
          </a:p>
          <a:p>
            <a:r>
              <a:rPr lang="en-US" dirty="0">
                <a:solidFill>
                  <a:schemeClr val="bg1"/>
                </a:solidFill>
              </a:rPr>
              <a:t>…por xxv </a:t>
            </a:r>
            <a:r>
              <a:rPr lang="en-US" i="1" dirty="0">
                <a:solidFill>
                  <a:schemeClr val="bg1"/>
                </a:solidFill>
              </a:rPr>
              <a:t>￡ </a:t>
            </a:r>
            <a:r>
              <a:rPr lang="en-US" dirty="0">
                <a:solidFill>
                  <a:schemeClr val="bg1"/>
                </a:solidFill>
              </a:rPr>
              <a:t>le </a:t>
            </a:r>
            <a:r>
              <a:rPr lang="en-US" dirty="0" err="1">
                <a:solidFill>
                  <a:srgbClr val="FF0000"/>
                </a:solidFill>
              </a:rPr>
              <a:t>henap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dore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pierres</a:t>
            </a:r>
            <a:r>
              <a:rPr lang="en-US" dirty="0">
                <a:solidFill>
                  <a:schemeClr val="bg1"/>
                </a:solidFill>
              </a:rPr>
              <a:t> et a </a:t>
            </a:r>
            <a:r>
              <a:rPr lang="en-US" dirty="0" err="1">
                <a:solidFill>
                  <a:schemeClr val="bg1"/>
                </a:solidFill>
              </a:rPr>
              <a:t>esmaus</a:t>
            </a:r>
            <a:r>
              <a:rPr lang="en-US" dirty="0">
                <a:solidFill>
                  <a:schemeClr val="bg1"/>
                </a:solidFill>
              </a:rPr>
              <a:t> que </a:t>
            </a:r>
            <a:r>
              <a:rPr lang="en-US" dirty="0" err="1">
                <a:solidFill>
                  <a:schemeClr val="bg1"/>
                </a:solidFill>
              </a:rPr>
              <a:t>len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couda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fust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dor</a:t>
            </a:r>
            <a:endParaRPr lang="en-US" dirty="0">
              <a:solidFill>
                <a:schemeClr val="bg1"/>
              </a:solidFill>
            </a:endParaRPr>
          </a:p>
          <a:p>
            <a:endParaRPr lang="en-US" sz="1400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1B recto:</a:t>
            </a:r>
          </a:p>
          <a:p>
            <a:r>
              <a:rPr lang="en-US" dirty="0">
                <a:solidFill>
                  <a:schemeClr val="bg1"/>
                </a:solidFill>
              </a:rPr>
              <a:t>…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henap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pierres</a:t>
            </a:r>
            <a:r>
              <a:rPr lang="en-US" dirty="0">
                <a:solidFill>
                  <a:schemeClr val="bg1"/>
                </a:solidFill>
              </a:rPr>
              <a:t> et a </a:t>
            </a:r>
            <a:r>
              <a:rPr lang="en-US" dirty="0" err="1">
                <a:solidFill>
                  <a:schemeClr val="bg1"/>
                </a:solidFill>
              </a:rPr>
              <a:t>emaus</a:t>
            </a:r>
            <a:r>
              <a:rPr lang="en-US" dirty="0">
                <a:solidFill>
                  <a:schemeClr val="bg1"/>
                </a:solidFill>
              </a:rPr>
              <a:t>, que </a:t>
            </a:r>
            <a:r>
              <a:rPr lang="en-US" dirty="0" err="1">
                <a:solidFill>
                  <a:schemeClr val="bg1"/>
                </a:solidFill>
              </a:rPr>
              <a:t>len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cuidot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fust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• </a:t>
            </a:r>
            <a:r>
              <a:rPr lang="en-US" dirty="0">
                <a:solidFill>
                  <a:schemeClr val="bg1"/>
                </a:solidFill>
              </a:rPr>
              <a:t>Une</a:t>
            </a:r>
            <a:r>
              <a:rPr lang="en-US" dirty="0">
                <a:solidFill>
                  <a:srgbClr val="00B0F0"/>
                </a:solidFill>
              </a:rPr>
              <a:t> cope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d’argent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aseline="30000" dirty="0" err="1">
                <a:solidFill>
                  <a:schemeClr val="bg1"/>
                </a:solidFill>
              </a:rPr>
              <a:t>doree</a:t>
            </a:r>
            <a:r>
              <a:rPr lang="en-US" baseline="30000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cuvesclee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• </a:t>
            </a:r>
            <a:r>
              <a:rPr lang="en-US" dirty="0">
                <a:solidFill>
                  <a:schemeClr val="bg1"/>
                </a:solidFill>
              </a:rPr>
              <a:t>ii </a:t>
            </a:r>
            <a:r>
              <a:rPr lang="en-US" dirty="0" err="1">
                <a:solidFill>
                  <a:schemeClr val="bg1"/>
                </a:solidFill>
              </a:rPr>
              <a:t>petis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henas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a donner </a:t>
            </a:r>
            <a:r>
              <a:rPr lang="en-US" dirty="0" err="1">
                <a:solidFill>
                  <a:schemeClr val="bg1"/>
                </a:solidFill>
              </a:rPr>
              <a:t>dragiée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….xvii </a:t>
            </a:r>
            <a:r>
              <a:rPr lang="en-US" dirty="0" err="1">
                <a:solidFill>
                  <a:srgbClr val="FF0000"/>
                </a:solidFill>
              </a:rPr>
              <a:t>henas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sanz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pié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1D recto: </a:t>
            </a:r>
          </a:p>
          <a:p>
            <a:r>
              <a:rPr lang="en-US" dirty="0">
                <a:solidFill>
                  <a:schemeClr val="bg1"/>
                </a:solidFill>
              </a:rPr>
              <a:t>…xii </a:t>
            </a:r>
            <a:r>
              <a:rPr lang="en-US" dirty="0" err="1">
                <a:solidFill>
                  <a:srgbClr val="FF0000"/>
                </a:solidFill>
              </a:rPr>
              <a:t>enas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…vii </a:t>
            </a:r>
            <a:r>
              <a:rPr lang="en-US" dirty="0" err="1">
                <a:solidFill>
                  <a:srgbClr val="FF0000"/>
                </a:solidFill>
              </a:rPr>
              <a:t>henas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…</a:t>
            </a:r>
            <a:r>
              <a:rPr lang="en-US" dirty="0" err="1">
                <a:solidFill>
                  <a:schemeClr val="bg1"/>
                </a:solidFill>
              </a:rPr>
              <a:t>une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cope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cuvescle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….Item por </a:t>
            </a:r>
            <a:r>
              <a:rPr lang="en-US" dirty="0" err="1">
                <a:solidFill>
                  <a:schemeClr val="bg1"/>
                </a:solidFill>
              </a:rPr>
              <a:t>une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cope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doree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cuvescle</a:t>
            </a:r>
            <a:endParaRPr lang="en-US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1D verso: </a:t>
            </a:r>
          </a:p>
          <a:p>
            <a:r>
              <a:rPr lang="en-US" strike="sngStrike" dirty="0">
                <a:solidFill>
                  <a:schemeClr val="bg1"/>
                </a:solidFill>
              </a:rPr>
              <a:t>…</a:t>
            </a:r>
            <a:r>
              <a:rPr lang="en-US" strike="sngStrike" dirty="0" err="1">
                <a:solidFill>
                  <a:schemeClr val="bg1"/>
                </a:solidFill>
              </a:rPr>
              <a:t>i</a:t>
            </a:r>
            <a:r>
              <a:rPr lang="en-US" strike="sngStrike" dirty="0">
                <a:solidFill>
                  <a:schemeClr val="bg1"/>
                </a:solidFill>
              </a:rPr>
              <a:t> </a:t>
            </a:r>
            <a:r>
              <a:rPr lang="en-US" sz="1400" strike="sngStrike" dirty="0">
                <a:solidFill>
                  <a:schemeClr val="bg1"/>
                </a:solidFill>
              </a:rPr>
              <a:t> </a:t>
            </a:r>
            <a:r>
              <a:rPr lang="en-US" strike="sngStrike" dirty="0" err="1">
                <a:solidFill>
                  <a:srgbClr val="FF0000"/>
                </a:solidFill>
              </a:rPr>
              <a:t>henap</a:t>
            </a:r>
            <a:r>
              <a:rPr lang="en-US" strike="sngStrike" dirty="0">
                <a:solidFill>
                  <a:schemeClr val="bg1"/>
                </a:solidFill>
              </a:rPr>
              <a:t> </a:t>
            </a:r>
            <a:r>
              <a:rPr lang="en-US" strike="sngStrike" dirty="0" err="1">
                <a:solidFill>
                  <a:schemeClr val="bg1"/>
                </a:solidFill>
              </a:rPr>
              <a:t>dargent</a:t>
            </a:r>
            <a:r>
              <a:rPr lang="en-US" strike="sngStrike" dirty="0">
                <a:solidFill>
                  <a:schemeClr val="bg1"/>
                </a:solidFill>
              </a:rPr>
              <a:t> a </a:t>
            </a:r>
            <a:r>
              <a:rPr lang="en-US" strike="sngStrike" dirty="0" err="1">
                <a:solidFill>
                  <a:schemeClr val="bg1"/>
                </a:solidFill>
              </a:rPr>
              <a:t>pierres</a:t>
            </a:r>
            <a:r>
              <a:rPr lang="en-US" strike="sngStrike" dirty="0">
                <a:solidFill>
                  <a:schemeClr val="bg1"/>
                </a:solidFill>
              </a:rPr>
              <a:t> que </a:t>
            </a:r>
            <a:r>
              <a:rPr lang="en-US" strike="sngStrike" dirty="0" err="1">
                <a:solidFill>
                  <a:schemeClr val="bg1"/>
                </a:solidFill>
              </a:rPr>
              <a:t>len</a:t>
            </a:r>
            <a:r>
              <a:rPr lang="en-US" strike="sngStrike" dirty="0">
                <a:solidFill>
                  <a:schemeClr val="bg1"/>
                </a:solidFill>
              </a:rPr>
              <a:t> </a:t>
            </a:r>
            <a:r>
              <a:rPr lang="en-US" strike="sngStrike" dirty="0" err="1">
                <a:solidFill>
                  <a:schemeClr val="bg1"/>
                </a:solidFill>
              </a:rPr>
              <a:t>cuida</a:t>
            </a:r>
            <a:r>
              <a:rPr lang="en-US" strike="sngStrike" dirty="0">
                <a:solidFill>
                  <a:schemeClr val="bg1"/>
                </a:solidFill>
              </a:rPr>
              <a:t> </a:t>
            </a:r>
            <a:r>
              <a:rPr lang="en-US" strike="sngStrike" dirty="0" err="1">
                <a:solidFill>
                  <a:schemeClr val="bg1"/>
                </a:solidFill>
              </a:rPr>
              <a:t>quil</a:t>
            </a:r>
            <a:r>
              <a:rPr lang="en-US" strike="sngStrike" dirty="0">
                <a:solidFill>
                  <a:schemeClr val="bg1"/>
                </a:solidFill>
              </a:rPr>
              <a:t> </a:t>
            </a:r>
            <a:r>
              <a:rPr lang="en-US" strike="sngStrike" dirty="0" err="1">
                <a:solidFill>
                  <a:schemeClr val="bg1"/>
                </a:solidFill>
              </a:rPr>
              <a:t>fust</a:t>
            </a:r>
            <a:r>
              <a:rPr lang="en-US" strike="sngStrike" dirty="0">
                <a:solidFill>
                  <a:schemeClr val="bg1"/>
                </a:solidFill>
              </a:rPr>
              <a:t> </a:t>
            </a:r>
            <a:r>
              <a:rPr lang="en-US" strike="sngStrike" dirty="0" err="1">
                <a:solidFill>
                  <a:schemeClr val="bg1"/>
                </a:solidFill>
              </a:rPr>
              <a:t>dor</a:t>
            </a:r>
            <a:endParaRPr lang="en-US" strike="sngStrike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....e • i </a:t>
            </a:r>
            <a:r>
              <a:rPr lang="en-US" dirty="0" err="1">
                <a:solidFill>
                  <a:srgbClr val="FF0000"/>
                </a:solidFill>
              </a:rPr>
              <a:t>henap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pierres</a:t>
            </a:r>
            <a:r>
              <a:rPr lang="en-US" dirty="0">
                <a:solidFill>
                  <a:schemeClr val="bg1"/>
                </a:solidFill>
              </a:rPr>
              <a:t> et </a:t>
            </a:r>
            <a:r>
              <a:rPr lang="en-US" dirty="0" err="1">
                <a:solidFill>
                  <a:schemeClr val="bg1"/>
                </a:solidFill>
              </a:rPr>
              <a:t>esmaus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….Une </a:t>
            </a:r>
            <a:r>
              <a:rPr lang="en-US" dirty="0">
                <a:solidFill>
                  <a:srgbClr val="00B0F0"/>
                </a:solidFill>
              </a:rPr>
              <a:t>cope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cuvesclee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sz="1400" dirty="0">
                <a:solidFill>
                  <a:schemeClr val="bg1"/>
                </a:solidFill>
              </a:rPr>
              <a:t>[Transcription Anne Lester &amp; Laura </a:t>
            </a:r>
            <a:r>
              <a:rPr lang="en-US" sz="1400" dirty="0" err="1">
                <a:solidFill>
                  <a:schemeClr val="bg1"/>
                </a:solidFill>
              </a:rPr>
              <a:t>Morreale</a:t>
            </a:r>
            <a:r>
              <a:rPr lang="en-US" sz="1400" dirty="0">
                <a:solidFill>
                  <a:schemeClr val="bg1"/>
                </a:solidFill>
              </a:rPr>
              <a:t>]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F8698E2-7CF1-4A44-B8B8-DFFCEAC182B9}"/>
              </a:ext>
            </a:extLst>
          </p:cNvPr>
          <p:cNvCxnSpPr/>
          <p:nvPr/>
        </p:nvCxnSpPr>
        <p:spPr>
          <a:xfrm>
            <a:off x="6175717" y="3429000"/>
            <a:ext cx="548640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A6AA249-F29D-0048-B08C-E79D85A31A22}"/>
              </a:ext>
            </a:extLst>
          </p:cNvPr>
          <p:cNvSpPr txBox="1"/>
          <p:nvPr/>
        </p:nvSpPr>
        <p:spPr>
          <a:xfrm>
            <a:off x="3140723" y="1828800"/>
            <a:ext cx="2190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Entries for goblets in the 1266 account inventory of Count  </a:t>
            </a:r>
            <a:r>
              <a:rPr lang="en-US" dirty="0" err="1">
                <a:solidFill>
                  <a:schemeClr val="bg1"/>
                </a:solidFill>
              </a:rPr>
              <a:t>Eudes</a:t>
            </a:r>
            <a:r>
              <a:rPr lang="en-US" dirty="0">
                <a:solidFill>
                  <a:schemeClr val="bg1"/>
                </a:solidFill>
              </a:rPr>
              <a:t> of Nevers</a:t>
            </a:r>
          </a:p>
        </p:txBody>
      </p:sp>
    </p:spTree>
    <p:extLst>
      <p:ext uri="{BB962C8B-B14F-4D97-AF65-F5344CB8AC3E}">
        <p14:creationId xmlns:p14="http://schemas.microsoft.com/office/powerpoint/2010/main" val="1934840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A6DB96-9423-9640-BDF6-6A567D41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-892906"/>
            <a:ext cx="6430780" cy="7058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DD152-5639-8F45-8F7E-F5D155DAC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305" y="3257550"/>
            <a:ext cx="2235494" cy="2149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7EAB5C-57B6-8C44-9B0A-7A98AD8A4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657" y="187854"/>
            <a:ext cx="3441660" cy="3307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A28E5E-8198-874F-92A3-AA7A002200E4}"/>
              </a:ext>
            </a:extLst>
          </p:cNvPr>
          <p:cNvSpPr txBox="1"/>
          <p:nvPr/>
        </p:nvSpPr>
        <p:spPr>
          <a:xfrm>
            <a:off x="7240252" y="5531373"/>
            <a:ext cx="49917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Silver-gilt drinking cup, c. 1300-25</a:t>
            </a:r>
          </a:p>
          <a:p>
            <a:r>
              <a:rPr lang="en-US" dirty="0">
                <a:solidFill>
                  <a:schemeClr val="bg1"/>
                </a:solidFill>
              </a:rPr>
              <a:t>Rouen-</a:t>
            </a:r>
            <a:r>
              <a:rPr lang="en-US" dirty="0" err="1">
                <a:solidFill>
                  <a:schemeClr val="bg1"/>
                </a:solidFill>
              </a:rPr>
              <a:t>Gaillion</a:t>
            </a:r>
            <a:r>
              <a:rPr lang="en-US" dirty="0">
                <a:solidFill>
                  <a:schemeClr val="bg1"/>
                </a:solidFill>
              </a:rPr>
              <a:t> treasure (disc. 1840)</a:t>
            </a:r>
          </a:p>
          <a:p>
            <a:r>
              <a:rPr lang="en-US" dirty="0">
                <a:solidFill>
                  <a:schemeClr val="bg1"/>
                </a:solidFill>
              </a:rPr>
              <a:t>Paris, </a:t>
            </a:r>
            <a:r>
              <a:rPr lang="en-US" dirty="0" err="1">
                <a:solidFill>
                  <a:schemeClr val="bg1"/>
                </a:solidFill>
              </a:rPr>
              <a:t>musée</a:t>
            </a:r>
            <a:r>
              <a:rPr lang="en-US" dirty="0">
                <a:solidFill>
                  <a:schemeClr val="bg1"/>
                </a:solidFill>
              </a:rPr>
              <a:t> du Louvre, OA643</a:t>
            </a:r>
          </a:p>
          <a:p>
            <a:r>
              <a:rPr lang="en-US" sz="1400" dirty="0">
                <a:solidFill>
                  <a:schemeClr val="bg1"/>
                </a:solidFill>
              </a:rPr>
              <a:t>Photo © RMN-Grand Palais (</a:t>
            </a:r>
            <a:r>
              <a:rPr lang="en-US" sz="1400" dirty="0" err="1">
                <a:solidFill>
                  <a:schemeClr val="bg1"/>
                </a:solidFill>
              </a:rPr>
              <a:t>musée</a:t>
            </a:r>
            <a:r>
              <a:rPr lang="en-US" sz="1400" dirty="0">
                <a:solidFill>
                  <a:schemeClr val="bg1"/>
                </a:solidFill>
              </a:rPr>
              <a:t> du Louvre) / Daniel </a:t>
            </a:r>
            <a:r>
              <a:rPr lang="en-US" sz="1400" dirty="0" err="1">
                <a:solidFill>
                  <a:schemeClr val="bg1"/>
                </a:solidFill>
              </a:rPr>
              <a:t>Amaudet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92F2BFE-184A-0E4D-BB67-900A82BD9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70" y="6165795"/>
            <a:ext cx="472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Paris, BNF, Ms. </a:t>
            </a:r>
            <a:r>
              <a:rPr lang="en-US" dirty="0" err="1">
                <a:solidFill>
                  <a:schemeClr val="bg1"/>
                </a:solidFill>
              </a:rPr>
              <a:t>fr.</a:t>
            </a:r>
            <a:r>
              <a:rPr lang="en-US" dirty="0">
                <a:solidFill>
                  <a:schemeClr val="bg1"/>
                </a:solidFill>
              </a:rPr>
              <a:t> 19093, fol. 9r</a:t>
            </a:r>
          </a:p>
          <a:p>
            <a:r>
              <a:rPr lang="en-US" dirty="0">
                <a:solidFill>
                  <a:schemeClr val="bg1"/>
                </a:solidFill>
              </a:rPr>
              <a:t>c. 1220-1235</a:t>
            </a:r>
          </a:p>
          <a:p>
            <a:r>
              <a:rPr lang="en-US" dirty="0">
                <a:solidFill>
                  <a:schemeClr val="bg1"/>
                </a:solidFill>
              </a:rPr>
              <a:t>			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5AB8E1-FDE2-2C4C-9A00-869D38A5994A}"/>
              </a:ext>
            </a:extLst>
          </p:cNvPr>
          <p:cNvCxnSpPr>
            <a:cxnSpLocks/>
          </p:cNvCxnSpPr>
          <p:nvPr/>
        </p:nvCxnSpPr>
        <p:spPr>
          <a:xfrm flipV="1">
            <a:off x="5076670" y="5516383"/>
            <a:ext cx="1489022" cy="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584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4" y="1206491"/>
            <a:ext cx="4495800" cy="33126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243" y="4493461"/>
            <a:ext cx="49617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Silver-gilt drinking cup, c. 1190–1215</a:t>
            </a:r>
          </a:p>
          <a:p>
            <a:r>
              <a:rPr lang="en-US" dirty="0">
                <a:solidFill>
                  <a:schemeClr val="bg1"/>
                </a:solidFill>
              </a:rPr>
              <a:t>France or England</a:t>
            </a:r>
          </a:p>
          <a:p>
            <a:r>
              <a:rPr lang="en-US" dirty="0">
                <a:solidFill>
                  <a:schemeClr val="bg1"/>
                </a:solidFill>
              </a:rPr>
              <a:t>Repoussé with heraldic engravings</a:t>
            </a:r>
          </a:p>
          <a:p>
            <a:r>
              <a:rPr lang="en-US" dirty="0" err="1">
                <a:solidFill>
                  <a:schemeClr val="bg1"/>
                </a:solidFill>
              </a:rPr>
              <a:t>Resafa</a:t>
            </a:r>
            <a:r>
              <a:rPr lang="en-US" dirty="0">
                <a:solidFill>
                  <a:schemeClr val="bg1"/>
                </a:solidFill>
              </a:rPr>
              <a:t> treasure (disc. 1982)</a:t>
            </a:r>
          </a:p>
          <a:p>
            <a:r>
              <a:rPr lang="en-US" dirty="0">
                <a:solidFill>
                  <a:schemeClr val="bg1"/>
                </a:solidFill>
              </a:rPr>
              <a:t>Damascus, Syria National Museum,</a:t>
            </a:r>
          </a:p>
          <a:p>
            <a:r>
              <a:rPr lang="en-US" dirty="0">
                <a:solidFill>
                  <a:schemeClr val="bg1"/>
                </a:solidFill>
              </a:rPr>
              <a:t>(Inv. Nr. 29313/14)</a:t>
            </a:r>
          </a:p>
          <a:p>
            <a:r>
              <a:rPr lang="en-US" sz="1400" dirty="0">
                <a:solidFill>
                  <a:schemeClr val="bg1"/>
                </a:solidFill>
              </a:rPr>
              <a:t>Photo courtesy of the </a:t>
            </a:r>
            <a:r>
              <a:rPr lang="en-US" sz="1400" dirty="0" err="1">
                <a:solidFill>
                  <a:schemeClr val="bg1"/>
                </a:solidFill>
              </a:rPr>
              <a:t>Deutsches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Archäologisches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Institut</a:t>
            </a:r>
            <a:r>
              <a:rPr lang="en-US" sz="1400" dirty="0">
                <a:solidFill>
                  <a:schemeClr val="bg1"/>
                </a:solidFill>
              </a:rPr>
              <a:t>. 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23213" y="1860025"/>
            <a:ext cx="0" cy="228600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99413" y="1479025"/>
            <a:ext cx="434340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588780" y="2780259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8.5 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2013" y="1021825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16.5 cm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983" y="545534"/>
            <a:ext cx="5867400" cy="57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C4AB9D-DB4E-994A-A2F2-ABF593AE8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21" y="501669"/>
            <a:ext cx="5003959" cy="4293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B05ADD-B2AA-D24B-BF17-F4E444184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765" y="0"/>
            <a:ext cx="5324668" cy="7067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620AF5-B9BE-0447-8EAC-3CFD49ACAFBD}"/>
              </a:ext>
            </a:extLst>
          </p:cNvPr>
          <p:cNvSpPr txBox="1"/>
          <p:nvPr/>
        </p:nvSpPr>
        <p:spPr>
          <a:xfrm>
            <a:off x="658321" y="4933212"/>
            <a:ext cx="52028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Silver-gilt drinking cup, c. 1200-20</a:t>
            </a:r>
          </a:p>
          <a:p>
            <a:r>
              <a:rPr lang="en-US" dirty="0">
                <a:solidFill>
                  <a:schemeClr val="bg1"/>
                </a:solidFill>
              </a:rPr>
              <a:t>England or Scandinavia</a:t>
            </a:r>
          </a:p>
          <a:p>
            <a:r>
              <a:rPr lang="en-US" dirty="0">
                <a:solidFill>
                  <a:schemeClr val="bg1"/>
                </a:solidFill>
              </a:rPr>
              <a:t>Repoussé with engravings and applique figures</a:t>
            </a:r>
          </a:p>
          <a:p>
            <a:r>
              <a:rPr lang="en-US" dirty="0">
                <a:solidFill>
                  <a:schemeClr val="bg1"/>
                </a:solidFill>
              </a:rPr>
              <a:t>12.7 cm (height) x 14 cm (diameter)</a:t>
            </a:r>
          </a:p>
          <a:p>
            <a:r>
              <a:rPr lang="en-US" sz="1400" dirty="0">
                <a:solidFill>
                  <a:schemeClr val="bg1"/>
                </a:solidFill>
              </a:rPr>
              <a:t>Photos courtesy of Sam Fogg, London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91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C513BA-011C-484E-8F96-77006A5957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49" y="327943"/>
            <a:ext cx="3843996" cy="3778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CEAF0E-7FBE-2D44-8C20-7E4C9720E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626" y="122865"/>
            <a:ext cx="4210403" cy="39832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58CECDC-DAD7-0E40-8769-FC4C0162F2FC}"/>
                  </a:ext>
                </a:extLst>
              </p14:cNvPr>
              <p14:cNvContentPartPr/>
              <p14:nvPr/>
            </p14:nvContentPartPr>
            <p14:xfrm>
              <a:off x="4089107" y="3103364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58CECDC-DAD7-0E40-8769-FC4C0162F2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0107" y="309436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D196F4E-4D19-654D-9D44-0C89C7827E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43" y="3959730"/>
            <a:ext cx="3733255" cy="2750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F99E2F-2BEC-5F4F-9132-2535F1730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094" y="3398603"/>
            <a:ext cx="5413469" cy="37770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D0D2E1-4EB3-8048-8BF3-CDA4E360361B}"/>
              </a:ext>
            </a:extLst>
          </p:cNvPr>
          <p:cNvSpPr txBox="1"/>
          <p:nvPr/>
        </p:nvSpPr>
        <p:spPr>
          <a:xfrm>
            <a:off x="161402" y="5149948"/>
            <a:ext cx="3843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Silver drinking cup, c. 1180</a:t>
            </a:r>
          </a:p>
          <a:p>
            <a:r>
              <a:rPr lang="en-US" dirty="0">
                <a:solidFill>
                  <a:schemeClr val="bg1"/>
                </a:solidFill>
              </a:rPr>
              <a:t>Probably France</a:t>
            </a:r>
          </a:p>
          <a:p>
            <a:r>
              <a:rPr lang="en-US" dirty="0">
                <a:solidFill>
                  <a:schemeClr val="bg1"/>
                </a:solidFill>
              </a:rPr>
              <a:t>Repoussé with engraving</a:t>
            </a:r>
          </a:p>
          <a:p>
            <a:r>
              <a:rPr lang="en-US" dirty="0">
                <a:solidFill>
                  <a:schemeClr val="bg1"/>
                </a:solidFill>
              </a:rPr>
              <a:t>18.6 cm (diameter)</a:t>
            </a:r>
          </a:p>
          <a:p>
            <a:r>
              <a:rPr lang="en-US" dirty="0">
                <a:solidFill>
                  <a:schemeClr val="bg1"/>
                </a:solidFill>
              </a:rPr>
              <a:t>Sotheby’s Paris, 17 May 2011, lot  250</a:t>
            </a:r>
          </a:p>
        </p:txBody>
      </p:sp>
    </p:spTree>
    <p:extLst>
      <p:ext uri="{BB962C8B-B14F-4D97-AF65-F5344CB8AC3E}">
        <p14:creationId xmlns:p14="http://schemas.microsoft.com/office/powerpoint/2010/main" val="3303997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92EDC7-5AC8-5344-8909-4FEE492C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619" y="-81109"/>
            <a:ext cx="9838762" cy="6216924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E4932479-CC15-054A-9477-9AEFFCC95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784" y="6135815"/>
            <a:ext cx="6093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New York, PML, Ms. M. 638, fol. 37r</a:t>
            </a:r>
          </a:p>
          <a:p>
            <a:r>
              <a:rPr lang="en-US" dirty="0">
                <a:solidFill>
                  <a:schemeClr val="bg1"/>
                </a:solidFill>
              </a:rPr>
              <a:t>French, c. 1240-60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803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9C76F3-B2CE-9140-87C9-E4B8D11D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45" y="56270"/>
            <a:ext cx="294467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90F6D-FA89-C14D-8A55-95F95EB6964B}"/>
              </a:ext>
            </a:extLst>
          </p:cNvPr>
          <p:cNvSpPr txBox="1"/>
          <p:nvPr/>
        </p:nvSpPr>
        <p:spPr>
          <a:xfrm>
            <a:off x="3041040" y="6188774"/>
            <a:ext cx="401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Paris, AN, series J 821/1 Roll B (recto)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8F510-7B92-5E47-967D-745DE96EA462}"/>
              </a:ext>
            </a:extLst>
          </p:cNvPr>
          <p:cNvSpPr txBox="1"/>
          <p:nvPr/>
        </p:nvSpPr>
        <p:spPr>
          <a:xfrm>
            <a:off x="6724357" y="175538"/>
            <a:ext cx="521911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1A recto: </a:t>
            </a:r>
          </a:p>
          <a:p>
            <a:r>
              <a:rPr lang="en-US" dirty="0">
                <a:solidFill>
                  <a:schemeClr val="bg1"/>
                </a:solidFill>
              </a:rPr>
              <a:t>…le </a:t>
            </a:r>
            <a:r>
              <a:rPr lang="en-US" dirty="0" err="1">
                <a:solidFill>
                  <a:srgbClr val="FF0000"/>
                </a:solidFill>
              </a:rPr>
              <a:t>henap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pierres</a:t>
            </a:r>
            <a:r>
              <a:rPr lang="en-US" dirty="0">
                <a:solidFill>
                  <a:schemeClr val="bg1"/>
                </a:solidFill>
              </a:rPr>
              <a:t> que </a:t>
            </a:r>
            <a:r>
              <a:rPr lang="en-US" dirty="0" err="1">
                <a:solidFill>
                  <a:schemeClr val="bg1"/>
                </a:solidFill>
              </a:rPr>
              <a:t>len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cuidot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fust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• </a:t>
            </a:r>
            <a:r>
              <a:rPr lang="en-US" dirty="0">
                <a:solidFill>
                  <a:schemeClr val="bg1"/>
                </a:solidFill>
              </a:rPr>
              <a:t>por xxv </a:t>
            </a:r>
            <a:r>
              <a:rPr lang="en-US" i="1" dirty="0">
                <a:solidFill>
                  <a:schemeClr val="bg1"/>
                </a:solidFill>
              </a:rPr>
              <a:t>￡ </a:t>
            </a:r>
            <a:r>
              <a:rPr lang="en-US" sz="1400" dirty="0">
                <a:solidFill>
                  <a:schemeClr val="bg1"/>
                </a:solidFill>
              </a:rPr>
              <a:t>• </a:t>
            </a:r>
            <a:r>
              <a:rPr lang="en-US" dirty="0" err="1">
                <a:solidFill>
                  <a:schemeClr val="bg1"/>
                </a:solidFill>
              </a:rPr>
              <a:t>tournois</a:t>
            </a:r>
            <a:endParaRPr lang="en-US" sz="1400" i="1" dirty="0">
              <a:solidFill>
                <a:schemeClr val="bg1"/>
              </a:solidFill>
            </a:endParaRPr>
          </a:p>
          <a:p>
            <a:endParaRPr lang="en-US" sz="1400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1A verso:</a:t>
            </a:r>
          </a:p>
          <a:p>
            <a:r>
              <a:rPr lang="en-US" dirty="0">
                <a:solidFill>
                  <a:schemeClr val="bg1"/>
                </a:solidFill>
              </a:rPr>
              <a:t>…por xxv </a:t>
            </a:r>
            <a:r>
              <a:rPr lang="en-US" i="1" dirty="0">
                <a:solidFill>
                  <a:schemeClr val="bg1"/>
                </a:solidFill>
              </a:rPr>
              <a:t>￡ </a:t>
            </a:r>
            <a:r>
              <a:rPr lang="en-US" dirty="0">
                <a:solidFill>
                  <a:schemeClr val="bg1"/>
                </a:solidFill>
              </a:rPr>
              <a:t>le </a:t>
            </a:r>
            <a:r>
              <a:rPr lang="en-US" dirty="0" err="1">
                <a:solidFill>
                  <a:srgbClr val="FF0000"/>
                </a:solidFill>
              </a:rPr>
              <a:t>henap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dore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pierres</a:t>
            </a:r>
            <a:r>
              <a:rPr lang="en-US" dirty="0">
                <a:solidFill>
                  <a:schemeClr val="bg1"/>
                </a:solidFill>
              </a:rPr>
              <a:t> et a </a:t>
            </a:r>
            <a:r>
              <a:rPr lang="en-US" dirty="0" err="1">
                <a:solidFill>
                  <a:schemeClr val="bg1"/>
                </a:solidFill>
              </a:rPr>
              <a:t>esmaus</a:t>
            </a:r>
            <a:r>
              <a:rPr lang="en-US" dirty="0">
                <a:solidFill>
                  <a:schemeClr val="bg1"/>
                </a:solidFill>
              </a:rPr>
              <a:t> que </a:t>
            </a:r>
            <a:r>
              <a:rPr lang="en-US" dirty="0" err="1">
                <a:solidFill>
                  <a:schemeClr val="bg1"/>
                </a:solidFill>
              </a:rPr>
              <a:t>len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couda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fust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dor</a:t>
            </a:r>
            <a:endParaRPr lang="en-US" dirty="0">
              <a:solidFill>
                <a:schemeClr val="bg1"/>
              </a:solidFill>
            </a:endParaRPr>
          </a:p>
          <a:p>
            <a:endParaRPr lang="en-US" sz="1400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1B recto:</a:t>
            </a:r>
          </a:p>
          <a:p>
            <a:r>
              <a:rPr lang="en-US" dirty="0">
                <a:solidFill>
                  <a:schemeClr val="bg1"/>
                </a:solidFill>
              </a:rPr>
              <a:t>…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henap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pierres</a:t>
            </a:r>
            <a:r>
              <a:rPr lang="en-US" dirty="0">
                <a:solidFill>
                  <a:schemeClr val="bg1"/>
                </a:solidFill>
              </a:rPr>
              <a:t> et a </a:t>
            </a:r>
            <a:r>
              <a:rPr lang="en-US" dirty="0" err="1">
                <a:solidFill>
                  <a:schemeClr val="bg1"/>
                </a:solidFill>
              </a:rPr>
              <a:t>emaus</a:t>
            </a:r>
            <a:r>
              <a:rPr lang="en-US" dirty="0">
                <a:solidFill>
                  <a:schemeClr val="bg1"/>
                </a:solidFill>
              </a:rPr>
              <a:t>, que </a:t>
            </a:r>
            <a:r>
              <a:rPr lang="en-US" dirty="0" err="1">
                <a:solidFill>
                  <a:schemeClr val="bg1"/>
                </a:solidFill>
              </a:rPr>
              <a:t>len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cuidot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fust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• </a:t>
            </a:r>
            <a:r>
              <a:rPr lang="en-US" dirty="0">
                <a:solidFill>
                  <a:schemeClr val="bg1"/>
                </a:solidFill>
              </a:rPr>
              <a:t>Une</a:t>
            </a:r>
            <a:r>
              <a:rPr lang="en-US" dirty="0">
                <a:solidFill>
                  <a:srgbClr val="00B0F0"/>
                </a:solidFill>
              </a:rPr>
              <a:t> cope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d’argent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aseline="30000" dirty="0" err="1">
                <a:solidFill>
                  <a:schemeClr val="bg1"/>
                </a:solidFill>
              </a:rPr>
              <a:t>doree</a:t>
            </a:r>
            <a:r>
              <a:rPr lang="en-US" baseline="30000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cuvesclee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• </a:t>
            </a:r>
            <a:r>
              <a:rPr lang="en-US" dirty="0">
                <a:solidFill>
                  <a:schemeClr val="bg1"/>
                </a:solidFill>
              </a:rPr>
              <a:t>ii </a:t>
            </a:r>
            <a:r>
              <a:rPr lang="en-US" dirty="0" err="1">
                <a:solidFill>
                  <a:schemeClr val="bg1"/>
                </a:solidFill>
              </a:rPr>
              <a:t>petis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henas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a donner </a:t>
            </a:r>
            <a:r>
              <a:rPr lang="en-US" dirty="0" err="1">
                <a:solidFill>
                  <a:schemeClr val="bg1"/>
                </a:solidFill>
              </a:rPr>
              <a:t>dragiée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….xvii </a:t>
            </a:r>
            <a:r>
              <a:rPr lang="en-US" dirty="0" err="1">
                <a:solidFill>
                  <a:srgbClr val="FF0000"/>
                </a:solidFill>
              </a:rPr>
              <a:t>henas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sanz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pié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1D recto: </a:t>
            </a:r>
          </a:p>
          <a:p>
            <a:r>
              <a:rPr lang="en-US" dirty="0">
                <a:solidFill>
                  <a:schemeClr val="bg1"/>
                </a:solidFill>
              </a:rPr>
              <a:t>…xii </a:t>
            </a:r>
            <a:r>
              <a:rPr lang="en-US" dirty="0" err="1">
                <a:solidFill>
                  <a:srgbClr val="FF0000"/>
                </a:solidFill>
              </a:rPr>
              <a:t>enas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.…vii </a:t>
            </a:r>
            <a:r>
              <a:rPr lang="en-US" dirty="0" err="1">
                <a:solidFill>
                  <a:srgbClr val="FF0000"/>
                </a:solidFill>
              </a:rPr>
              <a:t>henas</a:t>
            </a:r>
            <a:r>
              <a:rPr lang="en-US" dirty="0">
                <a:solidFill>
                  <a:schemeClr val="bg1"/>
                </a:solidFill>
              </a:rPr>
              <a:t>…</a:t>
            </a:r>
            <a:r>
              <a:rPr lang="en-US" dirty="0" err="1">
                <a:solidFill>
                  <a:schemeClr val="bg1"/>
                </a:solidFill>
              </a:rPr>
              <a:t>une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cope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cuvescle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….Item por </a:t>
            </a:r>
            <a:r>
              <a:rPr lang="en-US" dirty="0" err="1">
                <a:solidFill>
                  <a:schemeClr val="bg1"/>
                </a:solidFill>
              </a:rPr>
              <a:t>une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cope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doree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cuvescle</a:t>
            </a:r>
            <a:endParaRPr lang="en-US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1D verso: </a:t>
            </a:r>
          </a:p>
          <a:p>
            <a:r>
              <a:rPr lang="en-US" strike="sngStrike" dirty="0">
                <a:solidFill>
                  <a:schemeClr val="bg1"/>
                </a:solidFill>
              </a:rPr>
              <a:t>…</a:t>
            </a:r>
            <a:r>
              <a:rPr lang="en-US" strike="sngStrike" dirty="0" err="1">
                <a:solidFill>
                  <a:schemeClr val="bg1"/>
                </a:solidFill>
              </a:rPr>
              <a:t>i</a:t>
            </a:r>
            <a:r>
              <a:rPr lang="en-US" strike="sngStrike" dirty="0">
                <a:solidFill>
                  <a:schemeClr val="bg1"/>
                </a:solidFill>
              </a:rPr>
              <a:t> </a:t>
            </a:r>
            <a:r>
              <a:rPr lang="en-US" sz="1400" strike="sngStrike" dirty="0">
                <a:solidFill>
                  <a:schemeClr val="bg1"/>
                </a:solidFill>
              </a:rPr>
              <a:t> </a:t>
            </a:r>
            <a:r>
              <a:rPr lang="en-US" strike="sngStrike" dirty="0" err="1">
                <a:solidFill>
                  <a:srgbClr val="FF0000"/>
                </a:solidFill>
              </a:rPr>
              <a:t>henap</a:t>
            </a:r>
            <a:r>
              <a:rPr lang="en-US" strike="sngStrike" dirty="0">
                <a:solidFill>
                  <a:schemeClr val="bg1"/>
                </a:solidFill>
              </a:rPr>
              <a:t> </a:t>
            </a:r>
            <a:r>
              <a:rPr lang="en-US" strike="sngStrike" dirty="0" err="1">
                <a:solidFill>
                  <a:schemeClr val="bg1"/>
                </a:solidFill>
              </a:rPr>
              <a:t>dargent</a:t>
            </a:r>
            <a:r>
              <a:rPr lang="en-US" strike="sngStrike" dirty="0">
                <a:solidFill>
                  <a:schemeClr val="bg1"/>
                </a:solidFill>
              </a:rPr>
              <a:t> a </a:t>
            </a:r>
            <a:r>
              <a:rPr lang="en-US" strike="sngStrike" dirty="0" err="1">
                <a:solidFill>
                  <a:schemeClr val="bg1"/>
                </a:solidFill>
              </a:rPr>
              <a:t>pierres</a:t>
            </a:r>
            <a:r>
              <a:rPr lang="en-US" strike="sngStrike" dirty="0">
                <a:solidFill>
                  <a:schemeClr val="bg1"/>
                </a:solidFill>
              </a:rPr>
              <a:t> que </a:t>
            </a:r>
            <a:r>
              <a:rPr lang="en-US" strike="sngStrike" dirty="0" err="1">
                <a:solidFill>
                  <a:schemeClr val="bg1"/>
                </a:solidFill>
              </a:rPr>
              <a:t>len</a:t>
            </a:r>
            <a:r>
              <a:rPr lang="en-US" strike="sngStrike" dirty="0">
                <a:solidFill>
                  <a:schemeClr val="bg1"/>
                </a:solidFill>
              </a:rPr>
              <a:t> </a:t>
            </a:r>
            <a:r>
              <a:rPr lang="en-US" strike="sngStrike" dirty="0" err="1">
                <a:solidFill>
                  <a:schemeClr val="bg1"/>
                </a:solidFill>
              </a:rPr>
              <a:t>cuida</a:t>
            </a:r>
            <a:r>
              <a:rPr lang="en-US" strike="sngStrike" dirty="0">
                <a:solidFill>
                  <a:schemeClr val="bg1"/>
                </a:solidFill>
              </a:rPr>
              <a:t> </a:t>
            </a:r>
            <a:r>
              <a:rPr lang="en-US" strike="sngStrike" dirty="0" err="1">
                <a:solidFill>
                  <a:schemeClr val="bg1"/>
                </a:solidFill>
              </a:rPr>
              <a:t>quil</a:t>
            </a:r>
            <a:r>
              <a:rPr lang="en-US" strike="sngStrike" dirty="0">
                <a:solidFill>
                  <a:schemeClr val="bg1"/>
                </a:solidFill>
              </a:rPr>
              <a:t> </a:t>
            </a:r>
            <a:r>
              <a:rPr lang="en-US" strike="sngStrike" dirty="0" err="1">
                <a:solidFill>
                  <a:schemeClr val="bg1"/>
                </a:solidFill>
              </a:rPr>
              <a:t>fust</a:t>
            </a:r>
            <a:r>
              <a:rPr lang="en-US" strike="sngStrike" dirty="0">
                <a:solidFill>
                  <a:schemeClr val="bg1"/>
                </a:solidFill>
              </a:rPr>
              <a:t> </a:t>
            </a:r>
            <a:r>
              <a:rPr lang="en-US" strike="sngStrike" dirty="0" err="1">
                <a:solidFill>
                  <a:schemeClr val="bg1"/>
                </a:solidFill>
              </a:rPr>
              <a:t>dor</a:t>
            </a:r>
            <a:endParaRPr lang="en-US" strike="sngStrike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....e • i </a:t>
            </a:r>
            <a:r>
              <a:rPr lang="en-US" dirty="0" err="1">
                <a:solidFill>
                  <a:srgbClr val="FF0000"/>
                </a:solidFill>
              </a:rPr>
              <a:t>henap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pierres</a:t>
            </a:r>
            <a:r>
              <a:rPr lang="en-US" dirty="0">
                <a:solidFill>
                  <a:schemeClr val="bg1"/>
                </a:solidFill>
              </a:rPr>
              <a:t> et </a:t>
            </a:r>
            <a:r>
              <a:rPr lang="en-US" dirty="0" err="1">
                <a:solidFill>
                  <a:schemeClr val="bg1"/>
                </a:solidFill>
              </a:rPr>
              <a:t>esmaus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….Une </a:t>
            </a:r>
            <a:r>
              <a:rPr lang="en-US" dirty="0">
                <a:solidFill>
                  <a:srgbClr val="00B0F0"/>
                </a:solidFill>
              </a:rPr>
              <a:t>cope </a:t>
            </a:r>
            <a:r>
              <a:rPr lang="en-US" dirty="0" err="1">
                <a:solidFill>
                  <a:schemeClr val="bg1"/>
                </a:solidFill>
              </a:rPr>
              <a:t>dargent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cuvesclee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sz="1400" dirty="0">
                <a:solidFill>
                  <a:schemeClr val="bg1"/>
                </a:solidFill>
              </a:rPr>
              <a:t>[Transcription Anne Lester &amp; Laura </a:t>
            </a:r>
            <a:r>
              <a:rPr lang="en-US" sz="1400" dirty="0" err="1">
                <a:solidFill>
                  <a:schemeClr val="bg1"/>
                </a:solidFill>
              </a:rPr>
              <a:t>Morreale</a:t>
            </a:r>
            <a:r>
              <a:rPr lang="en-US" sz="1400" dirty="0">
                <a:solidFill>
                  <a:schemeClr val="bg1"/>
                </a:solidFill>
              </a:rPr>
              <a:t>]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F8698E2-7CF1-4A44-B8B8-DFFCEAC182B9}"/>
              </a:ext>
            </a:extLst>
          </p:cNvPr>
          <p:cNvCxnSpPr/>
          <p:nvPr/>
        </p:nvCxnSpPr>
        <p:spPr>
          <a:xfrm>
            <a:off x="6175717" y="2686876"/>
            <a:ext cx="548640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A6AA249-F29D-0048-B08C-E79D85A31A22}"/>
              </a:ext>
            </a:extLst>
          </p:cNvPr>
          <p:cNvSpPr txBox="1"/>
          <p:nvPr/>
        </p:nvSpPr>
        <p:spPr>
          <a:xfrm>
            <a:off x="3369326" y="2643189"/>
            <a:ext cx="2190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Entries for goblets in the 1266 account inventory of Count </a:t>
            </a:r>
            <a:r>
              <a:rPr lang="en-US" dirty="0" err="1">
                <a:solidFill>
                  <a:schemeClr val="bg1"/>
                </a:solidFill>
              </a:rPr>
              <a:t>Eudes</a:t>
            </a:r>
            <a:r>
              <a:rPr lang="en-US" dirty="0">
                <a:solidFill>
                  <a:schemeClr val="bg1"/>
                </a:solidFill>
              </a:rPr>
              <a:t> of Nevers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E63A4B-9110-9246-9683-A74C63B8305F}"/>
              </a:ext>
            </a:extLst>
          </p:cNvPr>
          <p:cNvCxnSpPr/>
          <p:nvPr/>
        </p:nvCxnSpPr>
        <p:spPr>
          <a:xfrm>
            <a:off x="6170953" y="1696272"/>
            <a:ext cx="548640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CF2950-55B7-CD4F-8963-179B6ECA8B25}"/>
              </a:ext>
            </a:extLst>
          </p:cNvPr>
          <p:cNvCxnSpPr/>
          <p:nvPr/>
        </p:nvCxnSpPr>
        <p:spPr>
          <a:xfrm>
            <a:off x="6185241" y="667570"/>
            <a:ext cx="548640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141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58DD949-BA7C-BC43-9DF1-CA4BB6D01B4A}"/>
              </a:ext>
            </a:extLst>
          </p:cNvPr>
          <p:cNvSpPr txBox="1"/>
          <p:nvPr/>
        </p:nvSpPr>
        <p:spPr>
          <a:xfrm>
            <a:off x="309900" y="4679666"/>
            <a:ext cx="4733591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“Maître </a:t>
            </a:r>
            <a:r>
              <a:rPr lang="en-US" dirty="0" err="1">
                <a:solidFill>
                  <a:schemeClr val="bg1"/>
                </a:solidFill>
              </a:rPr>
              <a:t>Alpais</a:t>
            </a:r>
            <a:r>
              <a:rPr lang="en-US" dirty="0">
                <a:solidFill>
                  <a:schemeClr val="bg1"/>
                </a:solidFill>
              </a:rPr>
              <a:t> ciborium,” c. 1200</a:t>
            </a:r>
          </a:p>
          <a:p>
            <a:r>
              <a:rPr lang="en-US" dirty="0">
                <a:solidFill>
                  <a:schemeClr val="bg1"/>
                </a:solidFill>
              </a:rPr>
              <a:t>Limoges</a:t>
            </a:r>
          </a:p>
          <a:p>
            <a:r>
              <a:rPr lang="en-US" dirty="0">
                <a:solidFill>
                  <a:schemeClr val="bg1"/>
                </a:solidFill>
              </a:rPr>
              <a:t>Copper alloy, gilt, w/ </a:t>
            </a:r>
          </a:p>
          <a:p>
            <a:r>
              <a:rPr lang="en-US" dirty="0">
                <a:solidFill>
                  <a:schemeClr val="bg1"/>
                </a:solidFill>
              </a:rPr>
              <a:t>champlevé enamel and glass cabochons </a:t>
            </a:r>
          </a:p>
          <a:p>
            <a:r>
              <a:rPr lang="en-US" dirty="0">
                <a:solidFill>
                  <a:schemeClr val="bg1"/>
                </a:solidFill>
              </a:rPr>
              <a:t>Paris, Louvre</a:t>
            </a:r>
          </a:p>
          <a:p>
            <a:r>
              <a:rPr lang="en-US" dirty="0">
                <a:solidFill>
                  <a:schemeClr val="bg1"/>
                </a:solidFill>
              </a:rPr>
              <a:t>1828 MRR 98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796CF-ACCE-1E49-B977-BD75E9A00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714" y="0"/>
            <a:ext cx="5768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3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4910A5-04AD-2A4D-943F-22790894C10B}"/>
              </a:ext>
            </a:extLst>
          </p:cNvPr>
          <p:cNvSpPr txBox="1"/>
          <p:nvPr/>
        </p:nvSpPr>
        <p:spPr>
          <a:xfrm>
            <a:off x="1338769" y="459466"/>
            <a:ext cx="839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Book Antiqua" panose="02040602050305030304" pitchFamily="18" charset="0"/>
              </a:rPr>
              <a:t>Eudes</a:t>
            </a: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</a:rPr>
              <a:t> de Nevers  (1230–1266)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m.  Maud de </a:t>
            </a:r>
            <a:r>
              <a:rPr lang="en-US" dirty="0" err="1">
                <a:solidFill>
                  <a:schemeClr val="bg1"/>
                </a:solidFill>
                <a:latin typeface="Book Antiqua" panose="02040602050305030304" pitchFamily="18" charset="0"/>
              </a:rPr>
              <a:t>Dampierre</a:t>
            </a:r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4CB469-1513-AC4B-9B53-B2200209B800}"/>
              </a:ext>
            </a:extLst>
          </p:cNvPr>
          <p:cNvSpPr txBox="1"/>
          <p:nvPr/>
        </p:nvSpPr>
        <p:spPr>
          <a:xfrm>
            <a:off x="471496" y="1663309"/>
            <a:ext cx="1209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Yolande II de Nevers                </a:t>
            </a: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</a:rPr>
              <a:t>Marguerite, Queen of Sicily (1250–1308)              </a:t>
            </a: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 Adelaide, Countess of Auxerre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CADC9-7C6E-5E40-9DE9-8491A06C7F4E}"/>
              </a:ext>
            </a:extLst>
          </p:cNvPr>
          <p:cNvSpPr txBox="1"/>
          <p:nvPr/>
        </p:nvSpPr>
        <p:spPr>
          <a:xfrm>
            <a:off x="500637" y="2059076"/>
            <a:ext cx="436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m. 1) Jean Tristan </a:t>
            </a:r>
          </a:p>
          <a:p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m. 2) Robert de </a:t>
            </a:r>
            <a:r>
              <a:rPr lang="en-US" dirty="0" err="1">
                <a:solidFill>
                  <a:schemeClr val="bg1"/>
                </a:solidFill>
                <a:latin typeface="Book Antiqua" panose="02040602050305030304" pitchFamily="18" charset="0"/>
              </a:rPr>
              <a:t>Béthune</a:t>
            </a:r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0C400-4FBD-E54D-9672-F3B9DBF1FFB7}"/>
              </a:ext>
            </a:extLst>
          </p:cNvPr>
          <p:cNvSpPr txBox="1"/>
          <p:nvPr/>
        </p:nvSpPr>
        <p:spPr>
          <a:xfrm>
            <a:off x="4418018" y="1995386"/>
            <a:ext cx="258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m. Charles </a:t>
            </a:r>
            <a:r>
              <a:rPr lang="en-US" dirty="0" err="1">
                <a:solidFill>
                  <a:schemeClr val="bg1"/>
                </a:solidFill>
                <a:latin typeface="Book Antiqua" panose="02040602050305030304" pitchFamily="18" charset="0"/>
              </a:rPr>
              <a:t>d’Anjou</a:t>
            </a:r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33182B-144F-8D44-BDDD-EE7F267ADB44}"/>
              </a:ext>
            </a:extLst>
          </p:cNvPr>
          <p:cNvSpPr txBox="1"/>
          <p:nvPr/>
        </p:nvSpPr>
        <p:spPr>
          <a:xfrm>
            <a:off x="8666532" y="2002013"/>
            <a:ext cx="258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m.  Jean de Chalon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2CC84-2C70-AD47-8B61-C9C0622695D6}"/>
              </a:ext>
            </a:extLst>
          </p:cNvPr>
          <p:cNvSpPr txBox="1"/>
          <p:nvPr/>
        </p:nvSpPr>
        <p:spPr>
          <a:xfrm>
            <a:off x="484480" y="3158648"/>
            <a:ext cx="56486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Issue from m. 2: </a:t>
            </a:r>
          </a:p>
          <a:p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Louis de Nevers</a:t>
            </a:r>
          </a:p>
          <a:p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Robert de Cassel</a:t>
            </a:r>
          </a:p>
          <a:p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</a:rPr>
              <a:t>Jeanne de </a:t>
            </a:r>
            <a:r>
              <a:rPr lang="en-US" dirty="0" err="1">
                <a:solidFill>
                  <a:srgbClr val="FF0000"/>
                </a:solidFill>
                <a:latin typeface="Book Antiqua" panose="02040602050305030304" pitchFamily="18" charset="0"/>
              </a:rPr>
              <a:t>Flandre</a:t>
            </a: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</a:rPr>
              <a:t> (c. 1272–1333)</a:t>
            </a:r>
          </a:p>
          <a:p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Yolande de </a:t>
            </a:r>
            <a:r>
              <a:rPr lang="en-US" dirty="0" err="1">
                <a:solidFill>
                  <a:schemeClr val="bg1"/>
                </a:solidFill>
                <a:latin typeface="Book Antiqua" panose="02040602050305030304" pitchFamily="18" charset="0"/>
              </a:rPr>
              <a:t>Flandre</a:t>
            </a:r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Mathilde de </a:t>
            </a:r>
            <a:r>
              <a:rPr lang="en-US" dirty="0" err="1">
                <a:solidFill>
                  <a:schemeClr val="bg1"/>
                </a:solidFill>
                <a:latin typeface="Book Antiqua" panose="02040602050305030304" pitchFamily="18" charset="0"/>
              </a:rPr>
              <a:t>Flandre</a:t>
            </a:r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2766B-72FE-1844-B8E7-F8345B0584F7}"/>
              </a:ext>
            </a:extLst>
          </p:cNvPr>
          <p:cNvSpPr txBox="1"/>
          <p:nvPr/>
        </p:nvSpPr>
        <p:spPr>
          <a:xfrm>
            <a:off x="4746661" y="3089139"/>
            <a:ext cx="272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No Issue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01B74A-A409-0445-A594-5AFEE6B93AF7}"/>
              </a:ext>
            </a:extLst>
          </p:cNvPr>
          <p:cNvSpPr txBox="1"/>
          <p:nvPr/>
        </p:nvSpPr>
        <p:spPr>
          <a:xfrm>
            <a:off x="8958837" y="3028066"/>
            <a:ext cx="3764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Issue:</a:t>
            </a:r>
          </a:p>
          <a:p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William de Chalon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D63798A-D75A-B445-8B94-3FBC40F0484B}"/>
              </a:ext>
            </a:extLst>
          </p:cNvPr>
          <p:cNvCxnSpPr>
            <a:cxnSpLocks/>
          </p:cNvCxnSpPr>
          <p:nvPr/>
        </p:nvCxnSpPr>
        <p:spPr>
          <a:xfrm>
            <a:off x="1928813" y="1359165"/>
            <a:ext cx="7658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8FA729-4CB1-AA40-B178-0F01F3185CCB}"/>
              </a:ext>
            </a:extLst>
          </p:cNvPr>
          <p:cNvCxnSpPr>
            <a:cxnSpLocks/>
          </p:cNvCxnSpPr>
          <p:nvPr/>
        </p:nvCxnSpPr>
        <p:spPr>
          <a:xfrm>
            <a:off x="1338258" y="2705407"/>
            <a:ext cx="0" cy="4632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5DE270-E93C-9845-AE3E-EF0694A95437}"/>
              </a:ext>
            </a:extLst>
          </p:cNvPr>
          <p:cNvCxnSpPr>
            <a:cxnSpLocks/>
          </p:cNvCxnSpPr>
          <p:nvPr/>
        </p:nvCxnSpPr>
        <p:spPr>
          <a:xfrm>
            <a:off x="5262561" y="2371345"/>
            <a:ext cx="0" cy="684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28D5DE-B0E0-EF45-9199-39C784A1EFF8}"/>
              </a:ext>
            </a:extLst>
          </p:cNvPr>
          <p:cNvCxnSpPr>
            <a:cxnSpLocks/>
          </p:cNvCxnSpPr>
          <p:nvPr/>
        </p:nvCxnSpPr>
        <p:spPr>
          <a:xfrm>
            <a:off x="9291641" y="2371345"/>
            <a:ext cx="0" cy="713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41768A-179A-424F-AD8F-8B4CFCD7B83B}"/>
              </a:ext>
            </a:extLst>
          </p:cNvPr>
          <p:cNvCxnSpPr>
            <a:cxnSpLocks/>
          </p:cNvCxnSpPr>
          <p:nvPr/>
        </p:nvCxnSpPr>
        <p:spPr>
          <a:xfrm flipH="1">
            <a:off x="1928813" y="1363825"/>
            <a:ext cx="4761" cy="2475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7D2E22-13B3-504D-B470-14DF273008AC}"/>
              </a:ext>
            </a:extLst>
          </p:cNvPr>
          <p:cNvCxnSpPr>
            <a:cxnSpLocks/>
          </p:cNvCxnSpPr>
          <p:nvPr/>
        </p:nvCxnSpPr>
        <p:spPr>
          <a:xfrm flipH="1">
            <a:off x="5262561" y="1363825"/>
            <a:ext cx="4" cy="2760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8CFC39-035D-4840-8D46-EA846AB5AA35}"/>
              </a:ext>
            </a:extLst>
          </p:cNvPr>
          <p:cNvCxnSpPr>
            <a:cxnSpLocks/>
          </p:cNvCxnSpPr>
          <p:nvPr/>
        </p:nvCxnSpPr>
        <p:spPr>
          <a:xfrm>
            <a:off x="9591679" y="1363822"/>
            <a:ext cx="0" cy="233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A676F53-74BD-8045-AA16-6C04F3FD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52" y="5338974"/>
            <a:ext cx="10464800" cy="1295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D8528C1-B159-264F-85B3-5236E4DC81DB}"/>
              </a:ext>
            </a:extLst>
          </p:cNvPr>
          <p:cNvSpPr txBox="1"/>
          <p:nvPr/>
        </p:nvSpPr>
        <p:spPr>
          <a:xfrm>
            <a:off x="5693473" y="4631633"/>
            <a:ext cx="6443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1308 Testament of Marguerite de Bourbon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Lille, AD Nord, B 447, no. 4.621</a:t>
            </a:r>
          </a:p>
        </p:txBody>
      </p:sp>
    </p:spTree>
    <p:extLst>
      <p:ext uri="{BB962C8B-B14F-4D97-AF65-F5344CB8AC3E}">
        <p14:creationId xmlns:p14="http://schemas.microsoft.com/office/powerpoint/2010/main" val="1317133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638</Words>
  <Application>Microsoft Macintosh PowerPoint</Application>
  <PresentationFormat>Widescreen</PresentationFormat>
  <Paragraphs>99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Book Antiqua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Leson</dc:creator>
  <cp:lastModifiedBy>Richard Leson</cp:lastModifiedBy>
  <cp:revision>108</cp:revision>
  <dcterms:created xsi:type="dcterms:W3CDTF">2021-03-09T21:56:03Z</dcterms:created>
  <dcterms:modified xsi:type="dcterms:W3CDTF">2021-03-23T22:00:29Z</dcterms:modified>
</cp:coreProperties>
</file>