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0F96-2F28-4DD7-ACF3-88E96690F3E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9FCF-D06B-459F-B6B4-A5492205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5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0F96-2F28-4DD7-ACF3-88E96690F3E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9FCF-D06B-459F-B6B4-A5492205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0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0F96-2F28-4DD7-ACF3-88E96690F3E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9FCF-D06B-459F-B6B4-A5492205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0F96-2F28-4DD7-ACF3-88E96690F3E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9FCF-D06B-459F-B6B4-A5492205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3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0F96-2F28-4DD7-ACF3-88E96690F3E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9FCF-D06B-459F-B6B4-A5492205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8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0F96-2F28-4DD7-ACF3-88E96690F3E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9FCF-D06B-459F-B6B4-A5492205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8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0F96-2F28-4DD7-ACF3-88E96690F3E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9FCF-D06B-459F-B6B4-A5492205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9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0F96-2F28-4DD7-ACF3-88E96690F3E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9FCF-D06B-459F-B6B4-A5492205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5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0F96-2F28-4DD7-ACF3-88E96690F3E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9FCF-D06B-459F-B6B4-A5492205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4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0F96-2F28-4DD7-ACF3-88E96690F3E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9FCF-D06B-459F-B6B4-A5492205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8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0F96-2F28-4DD7-ACF3-88E96690F3E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9FCF-D06B-459F-B6B4-A5492205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2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0F96-2F28-4DD7-ACF3-88E96690F3E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D9FCF-D06B-459F-B6B4-A5492205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45" y="1972253"/>
            <a:ext cx="10460945" cy="457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1" y="2546350"/>
            <a:ext cx="10985500" cy="363061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4300" dirty="0" smtClean="0"/>
              <a:t>Jonathan </a:t>
            </a:r>
            <a:r>
              <a:rPr lang="en-US" sz="4300" dirty="0" smtClean="0"/>
              <a:t>Rubin</a:t>
            </a:r>
          </a:p>
          <a:p>
            <a:pPr marL="0" indent="0">
              <a:buNone/>
            </a:pPr>
            <a:r>
              <a:rPr lang="en-US" sz="4300" dirty="0" smtClean="0"/>
              <a:t>Bar </a:t>
            </a:r>
            <a:r>
              <a:rPr lang="en-US" sz="4300" dirty="0" err="1" smtClean="0"/>
              <a:t>Ilan</a:t>
            </a:r>
            <a:r>
              <a:rPr lang="en-US" sz="4300" dirty="0" smtClean="0"/>
              <a:t> University</a:t>
            </a:r>
            <a:endParaRPr lang="en-US" sz="4300" dirty="0"/>
          </a:p>
        </p:txBody>
      </p:sp>
      <p:sp>
        <p:nvSpPr>
          <p:cNvPr id="7" name="TextBox 6"/>
          <p:cNvSpPr txBox="1"/>
          <p:nvPr/>
        </p:nvSpPr>
        <p:spPr>
          <a:xfrm>
            <a:off x="73151" y="888528"/>
            <a:ext cx="12058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Eudes</a:t>
            </a:r>
            <a:r>
              <a:rPr lang="en-US" sz="2400" dirty="0" smtClean="0"/>
              <a:t> of Nevers’ Account-Inventory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Some Reflections from the East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68DC90-CE9B-427E-ACAF-857CEA87C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960" y="2317603"/>
            <a:ext cx="4716113" cy="4088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31936" y="473659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Acre, 1918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449" y="206909"/>
            <a:ext cx="8786731" cy="61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5449" y="6326909"/>
            <a:ext cx="314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Prawer</a:t>
            </a:r>
            <a:r>
              <a:rPr lang="en-US" dirty="0" smtClean="0"/>
              <a:t> and </a:t>
            </a:r>
            <a:r>
              <a:rPr lang="en-US" dirty="0" err="1" smtClean="0"/>
              <a:t>Benvenisti</a:t>
            </a:r>
            <a:r>
              <a:rPr lang="en-US" dirty="0" smtClean="0"/>
              <a:t>, 1972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164945" y="766618"/>
            <a:ext cx="886691" cy="92407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73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564" y="365125"/>
            <a:ext cx="5978236" cy="1325563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Saphet</a:t>
            </a:r>
            <a:r>
              <a:rPr lang="en-US" sz="3200" dirty="0"/>
              <a:t> </a:t>
            </a:r>
            <a:r>
              <a:rPr lang="en-US" sz="3200" dirty="0" smtClean="0"/>
              <a:t>(Ar. </a:t>
            </a:r>
            <a:r>
              <a:rPr lang="en-US" sz="3200" dirty="0" err="1" smtClean="0"/>
              <a:t>Safad</a:t>
            </a:r>
            <a:r>
              <a:rPr lang="en-US" sz="3200" dirty="0" smtClean="0"/>
              <a:t>; Heb. </a:t>
            </a:r>
            <a:r>
              <a:rPr lang="en-US" sz="3200" dirty="0" err="1"/>
              <a:t>Z</a:t>
            </a:r>
            <a:r>
              <a:rPr lang="en-US" sz="3200" dirty="0" err="1" smtClean="0"/>
              <a:t>efat</a:t>
            </a:r>
            <a:r>
              <a:rPr lang="en-US" sz="3200" dirty="0" smtClean="0"/>
              <a:t>): A Templar Castle Lost to the </a:t>
            </a:r>
            <a:r>
              <a:rPr lang="en-US" sz="3200" dirty="0" err="1" smtClean="0"/>
              <a:t>Mamluks</a:t>
            </a:r>
            <a:r>
              <a:rPr lang="en-US" sz="3200" dirty="0" smtClean="0"/>
              <a:t> (23.7.1266)</a:t>
            </a:r>
            <a:endParaRPr lang="en-US" sz="3200" dirty="0"/>
          </a:p>
        </p:txBody>
      </p:sp>
      <p:pic>
        <p:nvPicPr>
          <p:cNvPr id="1026" name="Picture 2" descr="Safed · The BAS Libr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31" y="1797916"/>
            <a:ext cx="292264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62088" y="6149254"/>
            <a:ext cx="3927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carved head from Frankish </a:t>
            </a:r>
            <a:r>
              <a:rPr lang="en-US" dirty="0" err="1" smtClean="0"/>
              <a:t>Saphet</a:t>
            </a:r>
            <a:endParaRPr lang="en-US" dirty="0"/>
          </a:p>
        </p:txBody>
      </p:sp>
      <p:pic>
        <p:nvPicPr>
          <p:cNvPr id="1028" name="Picture 4" descr="https://www.biblewalks.com/Photos173/ZefatFortress_PEF_Plan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20" y="365125"/>
            <a:ext cx="3810000" cy="5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6691" y="6333920"/>
            <a:ext cx="420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Plan: SWP 1.249.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273" y="135371"/>
            <a:ext cx="8221454" cy="59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6363" y="6075371"/>
            <a:ext cx="822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fragment from the </a:t>
            </a:r>
            <a:r>
              <a:rPr lang="en-US" dirty="0" err="1" smtClean="0"/>
              <a:t>Fierabras</a:t>
            </a:r>
            <a:r>
              <a:rPr lang="en-US" dirty="0" smtClean="0"/>
              <a:t>; </a:t>
            </a:r>
            <a:r>
              <a:rPr lang="en-US" dirty="0" err="1" smtClean="0"/>
              <a:t>Qubbat</a:t>
            </a:r>
            <a:r>
              <a:rPr lang="en-US" dirty="0" smtClean="0"/>
              <a:t> al-</a:t>
            </a:r>
            <a:r>
              <a:rPr lang="en-US" dirty="0" err="1" smtClean="0"/>
              <a:t>Khazna</a:t>
            </a:r>
            <a:r>
              <a:rPr lang="en-US" dirty="0" smtClean="0"/>
              <a:t>, today: Berlin, </a:t>
            </a:r>
            <a:r>
              <a:rPr lang="en-US" dirty="0" err="1" smtClean="0"/>
              <a:t>Staatsbibliothek</a:t>
            </a:r>
            <a:r>
              <a:rPr lang="en-US" dirty="0" smtClean="0"/>
              <a:t>, </a:t>
            </a:r>
            <a:r>
              <a:rPr lang="en-US" dirty="0" err="1" smtClean="0"/>
              <a:t>simulata</a:t>
            </a:r>
            <a:r>
              <a:rPr lang="en-US" dirty="0" smtClean="0"/>
              <a:t> </a:t>
            </a:r>
            <a:r>
              <a:rPr lang="en-US" dirty="0" err="1" smtClean="0"/>
              <a:t>orientalia</a:t>
            </a:r>
            <a:r>
              <a:rPr lang="en-US" dirty="0" smtClean="0"/>
              <a:t> 6, fol. 51r.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n-lt"/>
              </a:rPr>
              <a:t>Figures from the Account-Inventory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err="1" smtClean="0"/>
              <a:t>Jaque</a:t>
            </a:r>
            <a:r>
              <a:rPr lang="en-US" sz="2400" dirty="0" smtClean="0"/>
              <a:t> </a:t>
            </a:r>
            <a:r>
              <a:rPr lang="en-US" sz="2400" dirty="0" err="1" smtClean="0"/>
              <a:t>Vidaut</a:t>
            </a:r>
            <a:r>
              <a:rPr lang="en-US" sz="2400" dirty="0" smtClean="0"/>
              <a:t> – also referred to in the Kingdom’s sources as </a:t>
            </a:r>
            <a:r>
              <a:rPr lang="en-US" sz="2400" dirty="0" err="1" smtClean="0"/>
              <a:t>Iacobus</a:t>
            </a:r>
            <a:r>
              <a:rPr lang="en-US" sz="2400" dirty="0" smtClean="0"/>
              <a:t> </a:t>
            </a:r>
            <a:r>
              <a:rPr lang="en-US" sz="2400" dirty="0" err="1" smtClean="0"/>
              <a:t>Vitalis</a:t>
            </a:r>
            <a:r>
              <a:rPr lang="en-US" sz="2400" dirty="0" smtClean="0"/>
              <a:t> and Jacques Vidal. A French knight, holding a fief in the Kingdom, serving as marshal and renowned for his juridical expertise.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Estiene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Sissy – probably the same as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Stephen of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Cissey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 order’s marshal during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1261-2. Later in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charge of the Templar province of Sicily-Apulia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a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 of the delegation sent to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escort Theobald Visconti, later Pope Gregory X, from Acre to the Papal court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Salemon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Safforit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Lionnet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Tabarie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– probably permanent residents of the Latin East.</a:t>
            </a: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he-IL" dirty="0" smtClean="0"/>
          </a:p>
          <a:p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4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51" y="593963"/>
            <a:ext cx="8374752" cy="5832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552873" y="3352800"/>
            <a:ext cx="434109" cy="69272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52655" y="593963"/>
            <a:ext cx="369454" cy="5284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93164" y="3943927"/>
            <a:ext cx="471054" cy="48599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2909" y="6488668"/>
            <a:ext cx="367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Prawer</a:t>
            </a:r>
            <a:r>
              <a:rPr lang="en-US" dirty="0" smtClean="0"/>
              <a:t> and </a:t>
            </a:r>
            <a:r>
              <a:rPr lang="en-US" dirty="0" err="1" smtClean="0"/>
              <a:t>Benvenisti</a:t>
            </a:r>
            <a:r>
              <a:rPr lang="en-US" dirty="0" smtClean="0"/>
              <a:t>, 1972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192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</vt:lpstr>
      <vt:lpstr>PowerPoint Presentation</vt:lpstr>
      <vt:lpstr>Saphet (Ar. Safad; Heb. Zefat): A Templar Castle Lost to the Mamluks (23.7.1266)</vt:lpstr>
      <vt:lpstr>PowerPoint Presentation</vt:lpstr>
      <vt:lpstr>Figures from the Account-Inventory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2021-03-23T21:40:29Z</dcterms:created>
  <dcterms:modified xsi:type="dcterms:W3CDTF">2021-03-25T15:16:30Z</dcterms:modified>
</cp:coreProperties>
</file>